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CA3BD-F50C-406A-9344-B93963DE2CF2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8B8A7-42DD-4BE6-ADDF-3BECC19D0D2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9600" b="1" u="sng" dirty="0" smtClean="0">
                <a:solidFill>
                  <a:srgbClr val="FF0000"/>
                </a:solidFill>
              </a:rPr>
              <a:t>LA SHOAH </a:t>
            </a:r>
            <a:endParaRPr lang="it-IT" sz="9600" b="1" u="sng" dirty="0">
              <a:solidFill>
                <a:srgbClr val="FF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07696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Monica Ciola 3cssas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GIORNATA DELLA MEMORIA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8352928" cy="5328592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1"/>
                </a:solidFill>
              </a:rPr>
              <a:t>Quand’è questa giornata? </a:t>
            </a:r>
            <a:endParaRPr lang="it-IT" sz="2400" dirty="0" smtClean="0">
              <a:solidFill>
                <a:schemeClr val="tx1"/>
              </a:solidFill>
            </a:endParaRPr>
          </a:p>
          <a:p>
            <a:pPr algn="l"/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smtClean="0">
                <a:solidFill>
                  <a:schemeClr val="tx1"/>
                </a:solidFill>
              </a:rPr>
              <a:t>E</a:t>
            </a:r>
            <a:r>
              <a:rPr lang="it-IT" sz="2400" dirty="0" smtClean="0">
                <a:solidFill>
                  <a:schemeClr val="tx1"/>
                </a:solidFill>
              </a:rPr>
              <a:t>’ una ricorrenza che avviene il 27 gennaio</a:t>
            </a:r>
            <a:r>
              <a:rPr lang="it-IT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it-IT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1"/>
                </a:solidFill>
              </a:rPr>
              <a:t>Cosa ricordiamo in questo giorno? </a:t>
            </a:r>
            <a:endParaRPr lang="it-IT" sz="2400" dirty="0" smtClean="0">
              <a:solidFill>
                <a:schemeClr val="tx1"/>
              </a:solidFill>
            </a:endParaRPr>
          </a:p>
          <a:p>
            <a:pPr algn="l"/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smtClean="0">
                <a:solidFill>
                  <a:schemeClr val="tx1"/>
                </a:solidFill>
              </a:rPr>
              <a:t>Ricordiamo </a:t>
            </a:r>
            <a:r>
              <a:rPr lang="it-IT" sz="2400" dirty="0" smtClean="0">
                <a:solidFill>
                  <a:schemeClr val="tx1"/>
                </a:solidFill>
              </a:rPr>
              <a:t>tutte le vittime della Shoah, ovvero del genocidio del popolo ebraico da parte dei nazisti</a:t>
            </a:r>
            <a:r>
              <a:rPr lang="it-IT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it-IT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it-IT" sz="2400" dirty="0" smtClean="0">
                <a:solidFill>
                  <a:schemeClr val="tx1"/>
                </a:solidFill>
              </a:rPr>
              <a:t>Perché le ricordiamo proprio in questo giorno? Perché il 27 gennaio del 1945 gli americani liberarono il campo di concentramento di Auschwitz.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COSA SONO I CAMPI </a:t>
            </a:r>
            <a:r>
              <a:rPr lang="it-IT" sz="3200" b="1" dirty="0" err="1" smtClean="0">
                <a:solidFill>
                  <a:srgbClr val="FF0000"/>
                </a:solidFill>
              </a:rPr>
              <a:t>DI</a:t>
            </a:r>
            <a:r>
              <a:rPr lang="it-IT" sz="3200" b="1" dirty="0" smtClean="0">
                <a:solidFill>
                  <a:srgbClr val="FF0000"/>
                </a:solidFill>
              </a:rPr>
              <a:t> CONCENTRAMENTO?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80728"/>
            <a:ext cx="4283968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1800" dirty="0" smtClean="0">
                <a:latin typeface="Arial" pitchFamily="34" charset="0"/>
                <a:cs typeface="Arial" pitchFamily="34" charset="0"/>
              </a:rPr>
              <a:t>     I campi di concentramento erano luoghi di sofferenza, di lavoro forzato </a:t>
            </a:r>
            <a:r>
              <a:rPr lang="it-IT" sz="1800" dirty="0" err="1" smtClean="0">
                <a:latin typeface="Arial" pitchFamily="34" charset="0"/>
                <a:cs typeface="Arial" pitchFamily="34" charset="0"/>
              </a:rPr>
              <a:t>ecc…</a:t>
            </a:r>
            <a:r>
              <a:rPr lang="it-IT" sz="1800" dirty="0" smtClean="0">
                <a:latin typeface="Arial" pitchFamily="34" charset="0"/>
                <a:cs typeface="Arial" pitchFamily="34" charset="0"/>
              </a:rPr>
              <a:t> Gli ebrei morirono a causa delle camere a gas, della fame e per il lavoro troppo forzato.</a:t>
            </a:r>
          </a:p>
          <a:p>
            <a:pPr>
              <a:buNone/>
            </a:pPr>
            <a:r>
              <a:rPr lang="it-IT" sz="1800" dirty="0" smtClean="0">
                <a:latin typeface="Arial" pitchFamily="34" charset="0"/>
                <a:cs typeface="Arial" pitchFamily="34" charset="0"/>
              </a:rPr>
              <a:t>     Tutti questi campi di concentramento causarono un sacco di morti, tra il 1933 e il 1945 furono circa 16 milioni le vittime</a:t>
            </a:r>
            <a:endParaRPr lang="it-IT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3" descr="camp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908720"/>
            <a:ext cx="3433564" cy="3433564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4355976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 I principali campi di concentramento: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 Auschwitz</a:t>
            </a:r>
          </a:p>
          <a:p>
            <a:pPr>
              <a:buFont typeface="Arial" pitchFamily="34" charset="0"/>
              <a:buChar char="•"/>
            </a:pPr>
            <a:r>
              <a:rPr lang="it-IT" dirty="0" err="1" smtClean="0">
                <a:latin typeface="Arial" pitchFamily="34" charset="0"/>
                <a:cs typeface="Arial" pitchFamily="34" charset="0"/>
              </a:rPr>
              <a:t>Dachau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Birkenau</a:t>
            </a:r>
          </a:p>
          <a:p>
            <a:pPr>
              <a:buFont typeface="Arial" pitchFamily="34" charset="0"/>
              <a:buChar char="•"/>
            </a:pPr>
            <a:r>
              <a:rPr lang="it-IT" dirty="0" err="1" smtClean="0">
                <a:latin typeface="Arial" pitchFamily="34" charset="0"/>
                <a:cs typeface="Arial" pitchFamily="34" charset="0"/>
              </a:rPr>
              <a:t>Bergen-Belsen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Varsavia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magine 5" descr="0_21_auschwitz_ent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789040"/>
            <a:ext cx="3580804" cy="2785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re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18241" cy="3284984"/>
          </a:xfrm>
          <a:prstGeom prst="rect">
            <a:avLst/>
          </a:prstGeom>
        </p:spPr>
      </p:pic>
      <p:pic>
        <p:nvPicPr>
          <p:cNvPr id="5" name="Immagine 4" descr="perd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284984"/>
            <a:ext cx="4932039" cy="3573016"/>
          </a:xfrm>
          <a:prstGeom prst="rect">
            <a:avLst/>
          </a:prstGeom>
        </p:spPr>
      </p:pic>
      <p:pic>
        <p:nvPicPr>
          <p:cNvPr id="8" name="Immagine 7" descr="pers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0"/>
            <a:ext cx="4932040" cy="3284984"/>
          </a:xfrm>
          <a:prstGeom prst="rect">
            <a:avLst/>
          </a:prstGeom>
        </p:spPr>
      </p:pic>
      <p:pic>
        <p:nvPicPr>
          <p:cNvPr id="9" name="Immagine 8" descr="entra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84984"/>
            <a:ext cx="4283968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ALCUNE ZONE DEI CAMPI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4" name="Immagine 3" descr="camera let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4245427" cy="2828516"/>
          </a:xfrm>
          <a:prstGeom prst="rect">
            <a:avLst/>
          </a:prstGeom>
        </p:spPr>
      </p:pic>
      <p:pic>
        <p:nvPicPr>
          <p:cNvPr id="7" name="Immagine 6" descr="for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268760"/>
            <a:ext cx="4355976" cy="2736304"/>
          </a:xfrm>
          <a:prstGeom prst="rect">
            <a:avLst/>
          </a:prstGeom>
        </p:spPr>
      </p:pic>
      <p:pic>
        <p:nvPicPr>
          <p:cNvPr id="8" name="Immagine 7" descr="filo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4283968" cy="2442462"/>
          </a:xfrm>
          <a:prstGeom prst="rect">
            <a:avLst/>
          </a:prstGeom>
        </p:spPr>
      </p:pic>
      <p:pic>
        <p:nvPicPr>
          <p:cNvPr id="9" name="Immagine 8" descr="g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194042"/>
            <a:ext cx="4355976" cy="2403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LA LIBERAZIONE DEGLI EBREI DAI CAMPI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7624936" cy="1752600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tx1"/>
                </a:solidFill>
              </a:rPr>
              <a:t>I tedeschi cercarono di nascondere le prove dello sterminio,ad esempio dando fuoco al forno che usavano per bruciare i corpi morti. Essi costrinsero gli ebrei a marciare verso ovest e quando il 27 gennaio gli americani andarono a liberarli ne trovarono qualche migliaia ancora vivi.</a:t>
            </a:r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4" name="Immagine 3" descr="liberi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20568"/>
            <a:ext cx="4390008" cy="2937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magine 4" descr="liber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68960"/>
            <a:ext cx="4427984" cy="1647825"/>
          </a:xfrm>
          <a:prstGeom prst="rect">
            <a:avLst/>
          </a:prstGeom>
        </p:spPr>
      </p:pic>
      <p:pic>
        <p:nvPicPr>
          <p:cNvPr id="6" name="Immagine 5" descr="car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9552" y="3068960"/>
            <a:ext cx="4794448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LE TESTIMONIANZE DEI SOPRAVVISSUTI </a:t>
            </a:r>
            <a:endParaRPr lang="it-IT" sz="36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dirty="0" smtClean="0"/>
              <a:t>Alcuni</a:t>
            </a:r>
            <a:r>
              <a:rPr lang="it-IT" dirty="0" smtClean="0"/>
              <a:t> </a:t>
            </a:r>
            <a:r>
              <a:rPr lang="it-IT" dirty="0" smtClean="0"/>
              <a:t>sopravvissuti alla Shoah hanno </a:t>
            </a:r>
            <a:r>
              <a:rPr lang="it-IT" dirty="0" smtClean="0"/>
              <a:t>rilasciato</a:t>
            </a:r>
            <a:r>
              <a:rPr lang="it-IT" dirty="0" smtClean="0"/>
              <a:t> </a:t>
            </a:r>
            <a:r>
              <a:rPr lang="it-IT" dirty="0" smtClean="0"/>
              <a:t>le </a:t>
            </a:r>
            <a:r>
              <a:rPr lang="it-IT" dirty="0" smtClean="0"/>
              <a:t>loro</a:t>
            </a:r>
          </a:p>
          <a:p>
            <a:pPr>
              <a:buNone/>
            </a:pPr>
            <a:r>
              <a:rPr lang="it-IT" dirty="0" smtClean="0"/>
              <a:t>Testimonianze</a:t>
            </a:r>
            <a:r>
              <a:rPr lang="it-IT" dirty="0" smtClean="0"/>
              <a:t>. Tra queste</a:t>
            </a:r>
            <a:r>
              <a:rPr lang="it-IT" dirty="0" smtClean="0"/>
              <a:t> quelle di:</a:t>
            </a:r>
            <a:endParaRPr lang="it-IT" dirty="0" smtClean="0"/>
          </a:p>
          <a:p>
            <a:r>
              <a:rPr lang="it-IT" dirty="0" err="1" smtClean="0"/>
              <a:t>Sami</a:t>
            </a:r>
            <a:r>
              <a:rPr lang="it-IT" dirty="0" smtClean="0"/>
              <a:t> </a:t>
            </a:r>
            <a:r>
              <a:rPr lang="it-IT" dirty="0" err="1" smtClean="0"/>
              <a:t>Modiano</a:t>
            </a:r>
            <a:r>
              <a:rPr lang="it-IT" dirty="0" smtClean="0"/>
              <a:t> </a:t>
            </a:r>
          </a:p>
          <a:p>
            <a:r>
              <a:rPr lang="it-IT" dirty="0" smtClean="0"/>
              <a:t>Liliana </a:t>
            </a:r>
            <a:r>
              <a:rPr lang="it-IT" dirty="0" err="1" smtClean="0"/>
              <a:t>Segre</a:t>
            </a:r>
            <a:r>
              <a:rPr lang="it-IT" dirty="0" smtClean="0"/>
              <a:t> (senatrice a vita)</a:t>
            </a:r>
          </a:p>
          <a:p>
            <a:r>
              <a:rPr lang="it-IT" dirty="0" smtClean="0"/>
              <a:t>Piero Terracina</a:t>
            </a:r>
          </a:p>
          <a:p>
            <a:r>
              <a:rPr lang="it-IT" dirty="0" err="1" smtClean="0"/>
              <a:t>Kitty</a:t>
            </a:r>
            <a:r>
              <a:rPr lang="it-IT" dirty="0" smtClean="0"/>
              <a:t> </a:t>
            </a:r>
            <a:r>
              <a:rPr lang="it-IT" dirty="0" err="1" smtClean="0"/>
              <a:t>Braun</a:t>
            </a:r>
            <a:r>
              <a:rPr lang="it-IT" dirty="0" smtClean="0"/>
              <a:t> (</a:t>
            </a:r>
            <a:r>
              <a:rPr lang="it-IT" dirty="0" smtClean="0"/>
              <a:t>nel lager </a:t>
            </a:r>
            <a:r>
              <a:rPr lang="it-IT" dirty="0" smtClean="0"/>
              <a:t>assieme ad Anne Frank)</a:t>
            </a:r>
          </a:p>
          <a:p>
            <a:r>
              <a:rPr lang="it-IT" dirty="0" smtClean="0"/>
              <a:t>Le sorelle </a:t>
            </a:r>
            <a:r>
              <a:rPr lang="it-IT" dirty="0" err="1" smtClean="0"/>
              <a:t>Andra</a:t>
            </a:r>
            <a:r>
              <a:rPr lang="it-IT" dirty="0" smtClean="0"/>
              <a:t> e Tatiana </a:t>
            </a:r>
            <a:r>
              <a:rPr lang="it-IT" dirty="0" err="1" smtClean="0"/>
              <a:t>Bucci</a:t>
            </a:r>
            <a:endParaRPr lang="it-IT" dirty="0" smtClean="0"/>
          </a:p>
          <a:p>
            <a:r>
              <a:rPr lang="it-IT" dirty="0" smtClean="0"/>
              <a:t>Alberto Mieli</a:t>
            </a:r>
          </a:p>
          <a:p>
            <a:r>
              <a:rPr lang="it-IT" dirty="0" smtClean="0"/>
              <a:t>Vera Michelin Salomon (presidente onorario </a:t>
            </a:r>
            <a:r>
              <a:rPr lang="it-IT" dirty="0" smtClean="0"/>
              <a:t>dell’ANED)</a:t>
            </a:r>
            <a:endParaRPr lang="it-IT" dirty="0" smtClean="0"/>
          </a:p>
          <a:p>
            <a:r>
              <a:rPr lang="it-IT" dirty="0" smtClean="0"/>
              <a:t>Gilberto Salmoni</a:t>
            </a:r>
          </a:p>
          <a:p>
            <a:r>
              <a:rPr lang="it-IT" dirty="0" smtClean="0"/>
              <a:t>Primo Levi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FILM E </a:t>
            </a:r>
            <a:r>
              <a:rPr lang="it-IT" b="1" dirty="0" smtClean="0">
                <a:solidFill>
                  <a:srgbClr val="FF0000"/>
                </a:solidFill>
              </a:rPr>
              <a:t>LIBRI </a:t>
            </a:r>
            <a:r>
              <a:rPr lang="it-IT" b="1" dirty="0" smtClean="0">
                <a:solidFill>
                  <a:srgbClr val="FF0000"/>
                </a:solidFill>
              </a:rPr>
              <a:t>IN LORO RICORDO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4221088"/>
            <a:ext cx="5076056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000" dirty="0" smtClean="0"/>
              <a:t>Alcuni film fatti in loro ricordo:</a:t>
            </a:r>
            <a:endParaRPr lang="it-IT" sz="2000" b="1" dirty="0" smtClean="0"/>
          </a:p>
          <a:p>
            <a:r>
              <a:rPr lang="it-IT" sz="2000" i="1" dirty="0" smtClean="0"/>
              <a:t>La vita è bella</a:t>
            </a:r>
          </a:p>
          <a:p>
            <a:r>
              <a:rPr lang="it-IT" sz="2000" i="1" dirty="0" smtClean="0"/>
              <a:t>Il bambino con il pigiama a righe</a:t>
            </a:r>
          </a:p>
          <a:p>
            <a:r>
              <a:rPr lang="it-IT" sz="2000" i="1" dirty="0" smtClean="0"/>
              <a:t>Storia di una ladra di libri</a:t>
            </a:r>
          </a:p>
          <a:p>
            <a:r>
              <a:rPr lang="it-IT" sz="2000" i="1" dirty="0" smtClean="0"/>
              <a:t>Schindler’s </a:t>
            </a:r>
            <a:r>
              <a:rPr lang="it-IT" sz="2000" i="1" dirty="0" err="1" smtClean="0"/>
              <a:t>list</a:t>
            </a:r>
            <a:endParaRPr lang="it-IT" sz="2000" i="1" dirty="0" smtClean="0"/>
          </a:p>
          <a:p>
            <a:pPr>
              <a:buNone/>
            </a:pPr>
            <a:endParaRPr lang="it-IT" sz="3000" dirty="0" smtClean="0"/>
          </a:p>
          <a:p>
            <a:endParaRPr lang="it-IT" dirty="0"/>
          </a:p>
        </p:txBody>
      </p:sp>
      <p:pic>
        <p:nvPicPr>
          <p:cNvPr id="4" name="Immagine 3" descr="lad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92888" y="3717032"/>
            <a:ext cx="2304256" cy="298197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059832" y="980728"/>
            <a:ext cx="57606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it-IT" sz="2000" dirty="0" smtClean="0"/>
              <a:t>Alcuni libri</a:t>
            </a:r>
            <a:r>
              <a:rPr lang="it-IT" sz="2000" dirty="0" smtClean="0"/>
              <a:t>:</a:t>
            </a:r>
            <a:endParaRPr lang="it-IT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i="1" dirty="0" smtClean="0"/>
              <a:t>Il diario di Anne </a:t>
            </a:r>
            <a:r>
              <a:rPr lang="it-IT" sz="2000" i="1" dirty="0" smtClean="0"/>
              <a:t>Frank</a:t>
            </a:r>
            <a:endParaRPr lang="it-IT" sz="2000" i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i="1" dirty="0" smtClean="0"/>
              <a:t>Se questo è un uomo </a:t>
            </a:r>
            <a:r>
              <a:rPr lang="it-IT" sz="2000" dirty="0" smtClean="0"/>
              <a:t>(scritto </a:t>
            </a:r>
            <a:r>
              <a:rPr lang="it-IT" sz="2000" dirty="0" smtClean="0"/>
              <a:t>dal  sopravvissuto Primo Levi)</a:t>
            </a:r>
            <a:endParaRPr lang="it-IT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i="1" dirty="0" smtClean="0"/>
              <a:t>Bambino n°30529 </a:t>
            </a:r>
            <a:r>
              <a:rPr lang="it-IT" sz="2000" dirty="0" smtClean="0"/>
              <a:t>(scritto </a:t>
            </a:r>
            <a:r>
              <a:rPr lang="it-IT" sz="2000" dirty="0" smtClean="0"/>
              <a:t>dal  sopravvissuto Felix Weinberg)</a:t>
            </a:r>
            <a:endParaRPr lang="it-IT" sz="2000" dirty="0" smtClean="0"/>
          </a:p>
        </p:txBody>
      </p:sp>
      <p:pic>
        <p:nvPicPr>
          <p:cNvPr id="6" name="Immagine 5" descr="Il diario di Anna Frank - Einaud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004208"/>
            <a:ext cx="2071438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329</Words>
  <Application>Microsoft Office PowerPoint</Application>
  <PresentationFormat>Presentazione su schermo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Presentazione standard di PowerPoint</vt:lpstr>
      <vt:lpstr>GIORNATA DELLA MEMORIA</vt:lpstr>
      <vt:lpstr>COSA SONO I CAMPI DI CONCENTRAMENTO?</vt:lpstr>
      <vt:lpstr>Presentazione standard di PowerPoint</vt:lpstr>
      <vt:lpstr>ALCUNE ZONE DEI CAMPI</vt:lpstr>
      <vt:lpstr>LA LIBERAZIONE DEGLI EBREI DAI CAMPI</vt:lpstr>
      <vt:lpstr>LE TESTIMONIANZE DEI SOPRAVVISSUTI </vt:lpstr>
      <vt:lpstr>FILM E LIBRI IN LORO RICORDO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GIORNATA DELLA MEMORIA</dc:title>
  <dc:creator>Carla</dc:creator>
  <cp:lastModifiedBy>Marina Sacchelli</cp:lastModifiedBy>
  <cp:revision>23</cp:revision>
  <dcterms:created xsi:type="dcterms:W3CDTF">2021-01-22T17:43:28Z</dcterms:created>
  <dcterms:modified xsi:type="dcterms:W3CDTF">2021-01-23T22:39:00Z</dcterms:modified>
</cp:coreProperties>
</file>